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1" r:id="rId5"/>
    <p:sldId id="257" r:id="rId6"/>
    <p:sldId id="260" r:id="rId7"/>
    <p:sldId id="259" r:id="rId8"/>
    <p:sldId id="266" r:id="rId9"/>
    <p:sldId id="268" r:id="rId10"/>
    <p:sldId id="267" r:id="rId11"/>
    <p:sldId id="265" r:id="rId12"/>
    <p:sldId id="269" r:id="rId13"/>
    <p:sldId id="264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DE3F-DE02-430C-96B3-ABEACB2F6220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BBC0-ACC8-4075-8B4E-6179373BF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02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3BBC0-ACC8-4075-8B4E-6179373BFC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6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08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0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48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371600"/>
            <a:ext cx="7467600" cy="46482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DB91-D355-4E1D-916C-3BD31B347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91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63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30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61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20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7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57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2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A2C3-7180-4B9E-B81C-76564AA1CE5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9CCF-5AB6-476B-84E8-E7D039C89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5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599"/>
            <a:ext cx="7772400" cy="9906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Single-use </a:t>
            </a:r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457" y="3264932"/>
            <a:ext cx="3441543" cy="1143000"/>
          </a:xfrm>
        </p:spPr>
        <p:txBody>
          <a:bodyPr>
            <a:norm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First Bench-top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Single-Use flow- path </a:t>
            </a:r>
            <a:r>
              <a:rPr lang="en-US" sz="1600" b="1" i="1" dirty="0" err="1" smtClean="0">
                <a:solidFill>
                  <a:schemeClr val="tx1"/>
                </a:solidFill>
              </a:rPr>
              <a:t>Chrom</a:t>
            </a:r>
            <a:r>
              <a:rPr lang="en-US" sz="1600" b="1" i="1" dirty="0" smtClean="0">
                <a:solidFill>
                  <a:schemeClr val="tx1"/>
                </a:solidFill>
              </a:rPr>
              <a:t> System</a:t>
            </a:r>
          </a:p>
          <a:p>
            <a:r>
              <a:rPr lang="en-US" sz="1600" b="1" i="1" dirty="0">
                <a:solidFill>
                  <a:schemeClr val="tx1"/>
                </a:solidFill>
              </a:rPr>
              <a:t>w</a:t>
            </a:r>
            <a:r>
              <a:rPr lang="en-US" sz="1600" b="1" i="1" dirty="0" smtClean="0">
                <a:solidFill>
                  <a:schemeClr val="tx1"/>
                </a:solidFill>
              </a:rPr>
              <a:t>ith gradient capability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038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:\Documents and Settings\Bennett Fisher\My Documents\Fresh Echo Business Stuff\Sepragen\images\Sepragen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456" y="5791200"/>
            <a:ext cx="3386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09600" y="2682216"/>
            <a:ext cx="5171123" cy="227078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06270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antasep0509.ppt [Compatibility Mode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30" t="23470" r="26768" b="9296"/>
          <a:stretch/>
        </p:blipFill>
        <p:spPr>
          <a:xfrm>
            <a:off x="185950" y="0"/>
            <a:ext cx="8958050" cy="6858000"/>
          </a:xfrm>
        </p:spPr>
      </p:pic>
    </p:spTree>
    <p:extLst>
      <p:ext uri="{BB962C8B-B14F-4D97-AF65-F5344CB8AC3E}">
        <p14:creationId xmlns:p14="http://schemas.microsoft.com/office/powerpoint/2010/main" xmlns="" val="198225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antasep0509.ppt [Compatibility Mode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1" t="22051" r="22033" b="6859"/>
          <a:stretch/>
        </p:blipFill>
        <p:spPr>
          <a:xfrm>
            <a:off x="457200" y="228600"/>
            <a:ext cx="8458200" cy="6477000"/>
          </a:xfrm>
        </p:spPr>
      </p:pic>
    </p:spTree>
    <p:extLst>
      <p:ext uri="{BB962C8B-B14F-4D97-AF65-F5344CB8AC3E}">
        <p14:creationId xmlns:p14="http://schemas.microsoft.com/office/powerpoint/2010/main" xmlns="" val="175967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antasep0509.ppt [Compatibility Mode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5" t="24409" r="26599" b="8983"/>
          <a:stretch/>
        </p:blipFill>
        <p:spPr>
          <a:xfrm>
            <a:off x="381001" y="228600"/>
            <a:ext cx="8381999" cy="6248399"/>
          </a:xfrm>
        </p:spPr>
      </p:pic>
    </p:spTree>
    <p:extLst>
      <p:ext uri="{BB962C8B-B14F-4D97-AF65-F5344CB8AC3E}">
        <p14:creationId xmlns:p14="http://schemas.microsoft.com/office/powerpoint/2010/main" xmlns="" val="157810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Easily Removable Flow-path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 descr="N:\Lost and Found\Pictures\Single Use QS\SingleUse_Pictures_20100209\DSCF4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" t="14104" r="5449" b="1495"/>
          <a:stretch>
            <a:fillRect/>
          </a:stretch>
        </p:blipFill>
        <p:spPr bwMode="auto">
          <a:xfrm>
            <a:off x="1540805" y="1287196"/>
            <a:ext cx="600299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5486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Simply remove the Pinch- bar and remove the integrated tubing set and re- install and screw on pinch bar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11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Tubing 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50292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Pinch bar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5800" y="2438400"/>
            <a:ext cx="19812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10200" y="4220896"/>
            <a:ext cx="1981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107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50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047060353"/>
              </p:ext>
            </p:extLst>
          </p:nvPr>
        </p:nvGraphicFramePr>
        <p:xfrm>
          <a:off x="838200" y="2743200"/>
          <a:ext cx="8077201" cy="3569970"/>
        </p:xfrm>
        <a:graphic>
          <a:graphicData uri="http://schemas.openxmlformats.org/drawingml/2006/table">
            <a:tbl>
              <a:tblPr/>
              <a:tblGrid>
                <a:gridCol w="2268877"/>
                <a:gridCol w="1633591"/>
                <a:gridCol w="1724346"/>
                <a:gridCol w="2450387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Software 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Sepragen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" pitchFamily="34" charset="0"/>
                        </a:rPr>
                        <a:t>Software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Point and Click Manual 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Less training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Online Data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Lower failure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Ease of 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Ease of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Ease of Programming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Ease of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Real Time Overlays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Improved reliability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Integrate Chrom and UF/ DF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 operations for the price of 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4D378-1E2A-4CF8-AD89-31354B371756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pic>
        <p:nvPicPr>
          <p:cNvPr id="11" name="Picture 10" descr="image : 28906261-1.jpg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688903"/>
            <a:ext cx="2438400" cy="1901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3048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Advantages of QuantaSep </a:t>
            </a:r>
            <a:r>
              <a:rPr lang="en-US" sz="2800" dirty="0" smtClean="0">
                <a:solidFill>
                  <a:schemeClr val="bg1"/>
                </a:solidFill>
              </a:rPr>
              <a:t>1000 </a:t>
            </a:r>
            <a:r>
              <a:rPr lang="en-US" sz="2800" dirty="0">
                <a:solidFill>
                  <a:schemeClr val="bg1"/>
                </a:solidFill>
              </a:rPr>
              <a:t>SU Software </a:t>
            </a:r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>
                <a:solidFill>
                  <a:schemeClr val="bg1"/>
                </a:solidFill>
              </a:rPr>
              <a:t>GE Akta </a:t>
            </a:r>
            <a:r>
              <a:rPr lang="en-US" sz="2800" dirty="0" smtClean="0">
                <a:solidFill>
                  <a:schemeClr val="bg1"/>
                </a:solidFill>
              </a:rPr>
              <a:t>Ready System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7848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Quantasep</a:t>
            </a:r>
            <a:r>
              <a:rPr lang="en-US" sz="3600" dirty="0" smtClean="0">
                <a:solidFill>
                  <a:srgbClr val="C00000"/>
                </a:solidFill>
              </a:rPr>
              <a:t> 3000 SU vs. GE’s </a:t>
            </a:r>
            <a:r>
              <a:rPr lang="en-US" sz="3600" dirty="0" err="1" smtClean="0">
                <a:solidFill>
                  <a:srgbClr val="C00000"/>
                </a:solidFill>
              </a:rPr>
              <a:t>Akta</a:t>
            </a:r>
            <a:r>
              <a:rPr lang="en-US" sz="3600" dirty="0" smtClean="0">
                <a:solidFill>
                  <a:srgbClr val="C00000"/>
                </a:solidFill>
              </a:rPr>
              <a:t> Ready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" name="Content Placeholder 3" descr="QSep 2000 SU 1208220007 (2).JPG - Windows Photo View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6" t="11274" r="20035" b="8672"/>
          <a:stretch/>
        </p:blipFill>
        <p:spPr>
          <a:xfrm>
            <a:off x="1828800" y="1007411"/>
            <a:ext cx="2057400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14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85" name="Group 1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05879687"/>
              </p:ext>
            </p:extLst>
          </p:nvPr>
        </p:nvGraphicFramePr>
        <p:xfrm>
          <a:off x="380999" y="1137833"/>
          <a:ext cx="8686802" cy="5294837"/>
        </p:xfrm>
        <a:graphic>
          <a:graphicData uri="http://schemas.openxmlformats.org/drawingml/2006/table">
            <a:tbl>
              <a:tblPr/>
              <a:tblGrid>
                <a:gridCol w="2075608"/>
                <a:gridCol w="2121388"/>
                <a:gridCol w="1854485"/>
                <a:gridCol w="2635321"/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Hardware 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Sepragen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Sepragen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5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" pitchFamily="34" charset="0"/>
                        </a:rPr>
                        <a:t>Hardware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" pitchFamily="34" charset="0"/>
                        </a:rPr>
                        <a:t>Qsep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" pitchFamily="34" charset="0"/>
                        </a:rPr>
                        <a:t> 3000 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" pitchFamily="34" charset="0"/>
                        </a:rPr>
                        <a:t>Akta Ready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Instrument 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$105K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$155K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Greater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Flow-path 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$6900- $7500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$9500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Greater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Pump Accuracy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+/- 3%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+/- 10%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Better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Typical Flow 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30ml/min-3000ml/min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600ml/min-9000ml/min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Greater dynamic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Gradient (at 50% FS)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5-95%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(Optional ) Greater Applications and Buffer blending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Online Buffer Dilution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(Optional) Better dilution 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System 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~3000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Can do small samples under 10L;  Better chromatography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Filtration/ Multiple Chrom Steps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(with multi column upgrade)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Can do 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Footprint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22”x27”x46”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36”x48”x72”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Smaller Footprint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Auto Air Ejection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Electronic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( 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Bubble trap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Increased Reliability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Leak Detection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Increased Reliability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Up flow/ Down 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Reduced flexibility; Cannot re-use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Easy to use software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Easy training; usage and 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FF529-C2FD-4191-81CC-CEF508D627B5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9600" y="164812"/>
            <a:ext cx="80944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QuantaSep</a:t>
            </a: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QSep3000 </a:t>
            </a: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SU </a:t>
            </a:r>
            <a:r>
              <a:rPr lang="en-US" sz="32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vs.  </a:t>
            </a: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GE Akta Ready</a:t>
            </a:r>
            <a:endParaRPr lang="en-US" sz="32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7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3000 SU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Single Use Chromatography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europe 058.JPG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4" t="7208" r="20033" b="8046"/>
          <a:stretch/>
        </p:blipFill>
        <p:spPr>
          <a:xfrm>
            <a:off x="1295399" y="1447801"/>
            <a:ext cx="6400801" cy="3047999"/>
          </a:xfrm>
        </p:spPr>
      </p:pic>
      <p:sp>
        <p:nvSpPr>
          <p:cNvPr id="5" name="TextBox 4"/>
          <p:cNvSpPr txBox="1"/>
          <p:nvPr/>
        </p:nvSpPr>
        <p:spPr>
          <a:xfrm>
            <a:off x="762000" y="4495800"/>
            <a:ext cx="42672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/>
              <a:t>First Single Use bench top system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No Cleaning Validation time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Down time between batches minimized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Remove tubing path and flow cell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Easy Change –over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 Low cost of system and flow-path</a:t>
            </a:r>
          </a:p>
          <a:p>
            <a:endParaRPr lang="en-US" dirty="0"/>
          </a:p>
        </p:txBody>
      </p:sp>
      <p:pic>
        <p:nvPicPr>
          <p:cNvPr id="6" name="Picture 5" descr="C:\Documents and Settings\Bennett Fisher\My Documents\Fresh Echo Business Stuff\Sepragen\images\Sepragen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455" y="5612725"/>
            <a:ext cx="3386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847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914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3000SU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219200"/>
            <a:ext cx="388620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Complete Integrated Single- Use Flow path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Dual Peristaltic Pumps Flow Rates up to 3Lpm each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Pressure Rating 50 psi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Includes dual UV, Conductivity, pH, Air and Pressure Sensors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12 Buffer valves, 6 Fraction valves, column </a:t>
            </a:r>
            <a:r>
              <a:rPr lang="en-US" dirty="0" err="1" smtClean="0"/>
              <a:t>fwd</a:t>
            </a:r>
            <a:r>
              <a:rPr lang="en-US" dirty="0" smtClean="0"/>
              <a:t>, Rev and Bypass selection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Built in Touch screen computer and monitor with 21 CFR </a:t>
            </a:r>
            <a:r>
              <a:rPr lang="en-US" dirty="0" err="1" smtClean="0"/>
              <a:t>Pt</a:t>
            </a:r>
            <a:r>
              <a:rPr lang="en-US" dirty="0" smtClean="0"/>
              <a:t> 11 compliant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Manual, Auto programming with event and alarm logs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Chromatogram display and</a:t>
            </a:r>
          </a:p>
          <a:p>
            <a:r>
              <a:rPr lang="en-US" dirty="0" smtClean="0"/>
              <a:t>      Peak /HETP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3124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50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3000SU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Flexible Single Use Flow–path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28956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Change-able pump tubing enables flow rates as low as 0-400 ml/min and as high as 3LPM on each pump</a:t>
            </a:r>
            <a:endParaRPr lang="en-US" sz="2400" dirty="0"/>
          </a:p>
        </p:txBody>
      </p:sp>
      <p:pic>
        <p:nvPicPr>
          <p:cNvPr id="7" name="Content Placeholder 3" descr="QSep 2000 SU 1208220001 (3).JPG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0" r="19865"/>
          <a:stretch/>
        </p:blipFill>
        <p:spPr>
          <a:xfrm>
            <a:off x="4114799" y="1600200"/>
            <a:ext cx="4724401" cy="4525963"/>
          </a:xfrm>
        </p:spPr>
      </p:pic>
    </p:spTree>
    <p:extLst>
      <p:ext uri="{BB962C8B-B14F-4D97-AF65-F5344CB8AC3E}">
        <p14:creationId xmlns:p14="http://schemas.microsoft.com/office/powerpoint/2010/main" xmlns="" val="311825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74638"/>
            <a:ext cx="7862456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3000 SU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S.S Fluid Handling Module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QSep 2000 SU 1208220007 (2).JPG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6" t="11274" r="20035" b="8672"/>
          <a:stretch/>
        </p:blipFill>
        <p:spPr>
          <a:xfrm>
            <a:off x="3505200" y="1828800"/>
            <a:ext cx="4876800" cy="3546763"/>
          </a:xfrm>
        </p:spPr>
      </p:pic>
      <p:sp>
        <p:nvSpPr>
          <p:cNvPr id="6" name="TextBox 5"/>
          <p:cNvSpPr txBox="1"/>
          <p:nvPr/>
        </p:nvSpPr>
        <p:spPr>
          <a:xfrm>
            <a:off x="519545" y="2362200"/>
            <a:ext cx="2514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Bench top System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Dual Pump System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Quick disconnect fittings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Easily wipe- </a:t>
            </a:r>
            <a:r>
              <a:rPr lang="en-US" dirty="0" err="1" smtClean="0"/>
              <a:t>downable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cGMP</a:t>
            </a:r>
            <a:r>
              <a:rPr lang="en-US" dirty="0" smtClean="0"/>
              <a:t> suitable</a:t>
            </a:r>
            <a:endParaRPr lang="en-US" dirty="0"/>
          </a:p>
        </p:txBody>
      </p:sp>
      <p:pic>
        <p:nvPicPr>
          <p:cNvPr id="7" name="Content Placeholder 3" descr="QSep 2000 SU 1208220007 (2).JPG - Windows Photo View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6" t="11274" r="20035" b="8672"/>
          <a:stretch/>
        </p:blipFill>
        <p:spPr>
          <a:xfrm>
            <a:off x="3429000" y="1814946"/>
            <a:ext cx="5105400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87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3000 SU- Easy to Use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europe 043.JPG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9" t="16590" r="21214" b="23993"/>
          <a:stretch/>
        </p:blipFill>
        <p:spPr>
          <a:xfrm>
            <a:off x="1981200" y="1849702"/>
            <a:ext cx="5410200" cy="2953843"/>
          </a:xfr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55626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Ergonomic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Touch- screen built in computer &amp; keyboard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Easily removable front and side panels</a:t>
            </a:r>
            <a:endParaRPr lang="en-US" dirty="0"/>
          </a:p>
        </p:txBody>
      </p:sp>
      <p:pic>
        <p:nvPicPr>
          <p:cNvPr id="8" name="Content Placeholder 3" descr="europe 043.JPG - Windows Photo View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9" t="16590" r="21214" b="23993"/>
          <a:stretch/>
        </p:blipFill>
        <p:spPr>
          <a:xfrm>
            <a:off x="1955750" y="1828800"/>
            <a:ext cx="5588050" cy="31271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40033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3000 SU- Inside Look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europe 041.JPG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2" r="19865"/>
          <a:stretch/>
        </p:blipFill>
        <p:spPr>
          <a:xfrm>
            <a:off x="3657600" y="1752600"/>
            <a:ext cx="5105400" cy="3576353"/>
          </a:xfrm>
        </p:spPr>
      </p:pic>
      <p:sp>
        <p:nvSpPr>
          <p:cNvPr id="5" name="TextBox 4"/>
          <p:cNvSpPr txBox="1"/>
          <p:nvPr/>
        </p:nvSpPr>
        <p:spPr>
          <a:xfrm>
            <a:off x="665018" y="1905000"/>
            <a:ext cx="2590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Dual Peristaltic Pumps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Capable of Linear and Step gradients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Removable Tubing manifold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 Column Filter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Removable UV Flow- cell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Removable conductivity, pH, air and pressure sensors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20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Quantasep</a:t>
            </a:r>
            <a:r>
              <a:rPr lang="en-US" dirty="0" smtClean="0"/>
              <a:t> 3000SU</a:t>
            </a:r>
            <a:endParaRPr lang="en-US" dirty="0"/>
          </a:p>
        </p:txBody>
      </p:sp>
      <p:pic>
        <p:nvPicPr>
          <p:cNvPr id="4" name="Content Placeholder 3" descr="europe 042.JPG - Windows Photo Viewer" hidden="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pic>
        <p:nvPicPr>
          <p:cNvPr id="5" name="Picture 4" descr="europe 042.JPG - Windows Photo View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51" t="7924" r="19091" b="8206"/>
          <a:stretch/>
        </p:blipFill>
        <p:spPr>
          <a:xfrm>
            <a:off x="3581400" y="1357745"/>
            <a:ext cx="5098472" cy="3788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84" y="1378527"/>
            <a:ext cx="314201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r">
              <a:spcBef>
                <a:spcPct val="50000"/>
              </a:spcBef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</a:rPr>
              <a:t>Integrated computer control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Easy point &amp; click interface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Auto &amp; manual operation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Method builder and editor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Chromatogram and analysis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Event and alarm log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Easy software calibration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GMP Reports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Part 11 Compliance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04800"/>
            <a:ext cx="6477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Quantasep</a:t>
            </a:r>
            <a:r>
              <a:rPr lang="en-US" sz="3600" dirty="0" smtClean="0">
                <a:solidFill>
                  <a:srgbClr val="C00000"/>
                </a:solidFill>
              </a:rPr>
              <a:t> 3000 SU Software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Quantasep</a:t>
            </a:r>
            <a:r>
              <a:rPr lang="en-US" dirty="0" smtClean="0">
                <a:solidFill>
                  <a:srgbClr val="C00000"/>
                </a:solidFill>
              </a:rPr>
              <a:t> Software module Capabilities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97914"/>
              </p:ext>
            </p:extLst>
          </p:nvPr>
        </p:nvGraphicFramePr>
        <p:xfrm>
          <a:off x="2667000" y="1600200"/>
          <a:ext cx="6059543" cy="4525963"/>
        </p:xfrm>
        <a:graphic>
          <a:graphicData uri="http://schemas.openxmlformats.org/presentationml/2006/ole">
            <p:oleObj spid="_x0000_s1040" name="Bitmap Image" r:id="rId3" imgW="7333333" imgH="5477640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209800"/>
            <a:ext cx="1905000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Capabilities</a:t>
            </a:r>
          </a:p>
          <a:p>
            <a:pPr marL="173038" indent="-173038">
              <a:lnSpc>
                <a:spcPct val="90000"/>
              </a:lnSpc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Real time point&amp; click process control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Data acquisition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 err="1" smtClean="0"/>
              <a:t>ChromatogramAnalysis</a:t>
            </a:r>
            <a:endParaRPr lang="en-US" b="1" dirty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FDA compliant Reports </a:t>
            </a:r>
            <a:r>
              <a:rPr lang="en-US" b="1" dirty="0" err="1"/>
              <a:t>reports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39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antasep0509.ppt [Compatibility Mode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9" t="25973" r="26431" b="9295"/>
          <a:stretch/>
        </p:blipFill>
        <p:spPr>
          <a:xfrm>
            <a:off x="381000" y="228600"/>
            <a:ext cx="8296462" cy="6400800"/>
          </a:xfrm>
        </p:spPr>
      </p:pic>
    </p:spTree>
    <p:extLst>
      <p:ext uri="{BB962C8B-B14F-4D97-AF65-F5344CB8AC3E}">
        <p14:creationId xmlns:p14="http://schemas.microsoft.com/office/powerpoint/2010/main" xmlns="" val="400304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552</Words>
  <Application>Microsoft Office PowerPoint</Application>
  <PresentationFormat>On-screen Show (4:3)</PresentationFormat>
  <Paragraphs>159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Bitmap Image</vt:lpstr>
      <vt:lpstr>Single-use Quantasep Systems</vt:lpstr>
      <vt:lpstr>Quantasep 3000SU</vt:lpstr>
      <vt:lpstr>Quantasep 3000SU Flexible Single Use Flow–path system</vt:lpstr>
      <vt:lpstr>Quantasep 3000 SU  S.S Fluid Handling Module</vt:lpstr>
      <vt:lpstr>Quantasep 3000 SU- Easy to Use</vt:lpstr>
      <vt:lpstr>Quantasep 3000 SU- Inside Look</vt:lpstr>
      <vt:lpstr>Quantasep 3000SU</vt:lpstr>
      <vt:lpstr>Quantasep Software module Capabilities</vt:lpstr>
      <vt:lpstr>Slide 9</vt:lpstr>
      <vt:lpstr>Slide 10</vt:lpstr>
      <vt:lpstr>Slide 11</vt:lpstr>
      <vt:lpstr>Slide 12</vt:lpstr>
      <vt:lpstr>Easily Removable Flow-path</vt:lpstr>
      <vt:lpstr>Slide 14</vt:lpstr>
      <vt:lpstr>Slide 15</vt:lpstr>
      <vt:lpstr>Quantasep 3000 SU Single Use Chromatography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Use Quantasep System</dc:title>
  <dc:creator>Renu Chabra</dc:creator>
  <cp:lastModifiedBy>user</cp:lastModifiedBy>
  <cp:revision>25</cp:revision>
  <dcterms:created xsi:type="dcterms:W3CDTF">2012-10-01T19:17:51Z</dcterms:created>
  <dcterms:modified xsi:type="dcterms:W3CDTF">2014-01-06T14:08:18Z</dcterms:modified>
</cp:coreProperties>
</file>